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7" r:id="rId4"/>
    <p:sldId id="271" r:id="rId5"/>
    <p:sldId id="264" r:id="rId6"/>
    <p:sldId id="265" r:id="rId7"/>
    <p:sldId id="261" r:id="rId8"/>
    <p:sldId id="266" r:id="rId9"/>
    <p:sldId id="263" r:id="rId10"/>
    <p:sldId id="269" r:id="rId11"/>
    <p:sldId id="262" r:id="rId12"/>
    <p:sldId id="270" r:id="rId13"/>
    <p:sldId id="273" r:id="rId14"/>
    <p:sldId id="259" r:id="rId15"/>
    <p:sldId id="260" r:id="rId16"/>
    <p:sldId id="276" r:id="rId17"/>
    <p:sldId id="275" r:id="rId18"/>
    <p:sldId id="277" r:id="rId19"/>
    <p:sldId id="272" r:id="rId20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iddels stil 4 - aks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65" autoAdjust="0"/>
  </p:normalViewPr>
  <p:slideViewPr>
    <p:cSldViewPr>
      <p:cViewPr>
        <p:scale>
          <a:sx n="108" d="100"/>
          <a:sy n="108" d="100"/>
        </p:scale>
        <p:origin x="-78" y="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 altLang="nb-NO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 altLang="nb-NO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 altLang="nb-NO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EFC7802-AC0F-4CCA-BEF4-A4564391B7C8}" type="slidenum">
              <a:rPr lang="en-GB" altLang="nb-NO"/>
              <a:pPr/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="" xmlns:p14="http://schemas.microsoft.com/office/powerpoint/2010/main" val="123447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 altLang="nb-NO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 altLang="nb-NO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b-NO" smtClean="0"/>
              <a:t>Klikk for å redigere tekststiler i malen</a:t>
            </a:r>
          </a:p>
          <a:p>
            <a:pPr lvl="1"/>
            <a:r>
              <a:rPr lang="en-GB" altLang="nb-NO" smtClean="0"/>
              <a:t>Andre nivå</a:t>
            </a:r>
          </a:p>
          <a:p>
            <a:pPr lvl="2"/>
            <a:r>
              <a:rPr lang="en-GB" altLang="nb-NO" smtClean="0"/>
              <a:t>Tredje nivå</a:t>
            </a:r>
          </a:p>
          <a:p>
            <a:pPr lvl="3"/>
            <a:r>
              <a:rPr lang="en-GB" altLang="nb-NO" smtClean="0"/>
              <a:t>Fjerde nivå</a:t>
            </a:r>
          </a:p>
          <a:p>
            <a:pPr lvl="4"/>
            <a:r>
              <a:rPr lang="en-GB" altLang="nb-NO" smtClean="0"/>
              <a:t>Femte nivå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 altLang="nb-NO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CD5A56B-3B4C-4449-A5EE-ECC235916227}" type="slidenum">
              <a:rPr lang="en-GB" altLang="nb-NO"/>
              <a:pPr/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="" xmlns:p14="http://schemas.microsoft.com/office/powerpoint/2010/main" val="866642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0FA5C-F749-4805-8C1D-71DA68F023CA}" type="slidenum">
              <a:rPr lang="en-GB" altLang="nb-NO"/>
              <a:pPr/>
              <a:t>1</a:t>
            </a:fld>
            <a:endParaRPr lang="en-GB" altLang="nb-NO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0FA5C-F749-4805-8C1D-71DA68F023CA}" type="slidenum">
              <a:rPr lang="en-GB" altLang="nb-NO"/>
              <a:pPr/>
              <a:t>19</a:t>
            </a:fld>
            <a:endParaRPr lang="en-GB" altLang="nb-NO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98425" y="6400800"/>
            <a:ext cx="8947150" cy="381000"/>
          </a:xfrm>
          <a:prstGeom prst="rect">
            <a:avLst/>
          </a:prstGeom>
          <a:solidFill>
            <a:srgbClr val="ECECEC"/>
          </a:solidFill>
          <a:ln w="9525">
            <a:noFill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nn-NO" altLang="nb-NO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" name="Rektangel 8"/>
          <p:cNvSpPr/>
          <p:nvPr/>
        </p:nvSpPr>
        <p:spPr bwMode="auto">
          <a:xfrm>
            <a:off x="98425" y="6281738"/>
            <a:ext cx="8947150" cy="82550"/>
          </a:xfrm>
          <a:prstGeom prst="rect">
            <a:avLst/>
          </a:prstGeom>
          <a:solidFill>
            <a:srgbClr val="00338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nn-NO" altLang="nb-NO">
              <a:latin typeface="Calibri" pitchFamily="34" charset="0"/>
              <a:ea typeface="ＭＳ Ｐゴシック" pitchFamily="34" charset="-128"/>
            </a:endParaRPr>
          </a:p>
        </p:txBody>
      </p:sp>
      <p:pic>
        <p:nvPicPr>
          <p:cNvPr id="5124" name="Picture 10" descr="helse-SorOst_kulor_rgb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663" y="6446838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125" name="Rett linje 8"/>
          <p:cNvCxnSpPr>
            <a:cxnSpLocks noChangeShapeType="1"/>
          </p:cNvCxnSpPr>
          <p:nvPr/>
        </p:nvCxnSpPr>
        <p:spPr bwMode="auto">
          <a:xfrm rot="5400000">
            <a:off x="1761331" y="6590507"/>
            <a:ext cx="288925" cy="1588"/>
          </a:xfrm>
          <a:prstGeom prst="line">
            <a:avLst/>
          </a:prstGeom>
          <a:noFill/>
          <a:ln w="3175">
            <a:solidFill>
              <a:srgbClr val="00338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nb-NO" altLang="nb-NO" noProof="0" smtClean="0"/>
              <a:t>Klikk for å redigere tittelstil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nb-NO" altLang="nb-NO" noProof="0" smtClean="0"/>
              <a:t>Klikk for å redigere undertittelstil i malen</a:t>
            </a:r>
          </a:p>
        </p:txBody>
      </p:sp>
      <p:cxnSp>
        <p:nvCxnSpPr>
          <p:cNvPr id="5131" name="Rett linje 8"/>
          <p:cNvCxnSpPr>
            <a:cxnSpLocks noChangeShapeType="1"/>
          </p:cNvCxnSpPr>
          <p:nvPr/>
        </p:nvCxnSpPr>
        <p:spPr bwMode="auto">
          <a:xfrm rot="5400000">
            <a:off x="8162131" y="6590507"/>
            <a:ext cx="288925" cy="1588"/>
          </a:xfrm>
          <a:prstGeom prst="line">
            <a:avLst/>
          </a:prstGeom>
          <a:noFill/>
          <a:ln w="3175">
            <a:solidFill>
              <a:srgbClr val="00338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5132" name="Bilde 11" descr="OUS_logo_ppt_eng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6421438"/>
            <a:ext cx="1528762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5410200" y="0"/>
            <a:ext cx="1905000" cy="260648"/>
          </a:xfrm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0"/>
            <a:ext cx="1905000" cy="260648"/>
          </a:xfrm>
        </p:spPr>
        <p:txBody>
          <a:bodyPr/>
          <a:lstStyle>
            <a:lvl1pPr>
              <a:defRPr/>
            </a:lvl1pPr>
          </a:lstStyle>
          <a:p>
            <a:fld id="{73B2B02A-9BD9-4B5A-87F1-1F6CECCEA658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9E365-0F0F-4F97-9677-23639D9F434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="" xmlns:p14="http://schemas.microsoft.com/office/powerpoint/2010/main" val="295268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27BE0-8582-4BFE-8217-FC73BF08CD9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="" xmlns:p14="http://schemas.microsoft.com/office/powerpoint/2010/main" val="1966711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D780B-4CAC-434C-9F26-C79E0F476DF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="" xmlns:p14="http://schemas.microsoft.com/office/powerpoint/2010/main" val="34917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34FD2-C582-4107-B7D8-D7CBDCDA97D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="" xmlns:p14="http://schemas.microsoft.com/office/powerpoint/2010/main" val="224677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23528" y="1772816"/>
            <a:ext cx="4172272" cy="4323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172272" cy="4323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33017-6D31-4FAF-B6EA-006F0638AC3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="" xmlns:p14="http://schemas.microsoft.com/office/powerpoint/2010/main" val="197090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E3F71-DD2A-4FA1-810A-2615EE94581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="" xmlns:p14="http://schemas.microsoft.com/office/powerpoint/2010/main" val="15152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09C8D-085C-495B-A2F5-F888BE712C1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="" xmlns:p14="http://schemas.microsoft.com/office/powerpoint/2010/main" val="202631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DC4D7-450E-45A7-A763-60F93EC70F7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="" xmlns:p14="http://schemas.microsoft.com/office/powerpoint/2010/main" val="61575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5410200" y="0"/>
            <a:ext cx="1905000" cy="260648"/>
          </a:xfrm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260648"/>
          </a:xfrm>
        </p:spPr>
        <p:txBody>
          <a:bodyPr/>
          <a:lstStyle>
            <a:lvl1pPr>
              <a:defRPr/>
            </a:lvl1pPr>
          </a:lstStyle>
          <a:p>
            <a:fld id="{46F5FF10-C254-476E-AF1A-64C84EC115C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="" xmlns:p14="http://schemas.microsoft.com/office/powerpoint/2010/main" val="261276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5410200" y="0"/>
            <a:ext cx="1905000" cy="260648"/>
          </a:xfrm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260648"/>
          </a:xfrm>
        </p:spPr>
        <p:txBody>
          <a:bodyPr/>
          <a:lstStyle>
            <a:lvl1pPr>
              <a:defRPr/>
            </a:lvl1pPr>
          </a:lstStyle>
          <a:p>
            <a:fld id="{9EAC3B69-543E-48EB-A670-F4AF88F741D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="" xmlns:p14="http://schemas.microsoft.com/office/powerpoint/2010/main" val="2690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98425" y="6400800"/>
            <a:ext cx="8947150" cy="381000"/>
          </a:xfrm>
          <a:prstGeom prst="rect">
            <a:avLst/>
          </a:prstGeom>
          <a:solidFill>
            <a:srgbClr val="ECECEC"/>
          </a:solidFill>
          <a:ln w="9525">
            <a:noFill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nn-NO" altLang="nb-NO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" name="Rektangel 8"/>
          <p:cNvSpPr/>
          <p:nvPr/>
        </p:nvSpPr>
        <p:spPr bwMode="auto">
          <a:xfrm>
            <a:off x="98425" y="6281738"/>
            <a:ext cx="8947150" cy="82550"/>
          </a:xfrm>
          <a:prstGeom prst="rect">
            <a:avLst/>
          </a:prstGeom>
          <a:solidFill>
            <a:srgbClr val="00338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nn-NO" altLang="nb-NO">
              <a:latin typeface="Calibri" pitchFamily="34" charset="0"/>
              <a:ea typeface="ＭＳ Ｐゴシック" pitchFamily="34" charset="-128"/>
            </a:endParaRPr>
          </a:p>
        </p:txBody>
      </p:sp>
      <p:pic>
        <p:nvPicPr>
          <p:cNvPr id="1035" name="Picture 10" descr="helse-SorOst_kulor_rgb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663" y="6446838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6" name="Rett linje 8"/>
          <p:cNvCxnSpPr>
            <a:cxnSpLocks noChangeShapeType="1"/>
          </p:cNvCxnSpPr>
          <p:nvPr/>
        </p:nvCxnSpPr>
        <p:spPr bwMode="auto">
          <a:xfrm rot="5400000">
            <a:off x="1761331" y="6590507"/>
            <a:ext cx="288925" cy="1588"/>
          </a:xfrm>
          <a:prstGeom prst="line">
            <a:avLst/>
          </a:prstGeom>
          <a:noFill/>
          <a:ln w="3175">
            <a:solidFill>
              <a:srgbClr val="00338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404664"/>
            <a:ext cx="849694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700808"/>
            <a:ext cx="8496944" cy="4395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 smtClean="0"/>
              <a:t>Klikk for å redigere tekststiler i malen</a:t>
            </a:r>
          </a:p>
          <a:p>
            <a:pPr lvl="1"/>
            <a:r>
              <a:rPr lang="nb-NO" altLang="nb-NO" dirty="0" smtClean="0"/>
              <a:t>Andre nivå</a:t>
            </a:r>
          </a:p>
          <a:p>
            <a:pPr lvl="2"/>
            <a:r>
              <a:rPr lang="nb-NO" altLang="nb-NO" dirty="0" smtClean="0"/>
              <a:t>Tredje nivå</a:t>
            </a:r>
          </a:p>
          <a:p>
            <a:pPr lvl="3"/>
            <a:r>
              <a:rPr lang="nb-NO" altLang="nb-NO" dirty="0" smtClean="0"/>
              <a:t>Fjerde nivå</a:t>
            </a:r>
          </a:p>
          <a:p>
            <a:pPr lvl="4"/>
            <a:r>
              <a:rPr lang="nb-NO" altLang="nb-NO" dirty="0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10200" y="0"/>
            <a:ext cx="1905000" cy="332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nb-NO" altLang="nb-NO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477000"/>
            <a:ext cx="4495800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332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E86C49-C505-4073-9D15-3C8EF659CB2E}" type="slidenum">
              <a:rPr lang="nb-NO" altLang="nb-NO"/>
              <a:pPr/>
              <a:t>‹#›</a:t>
            </a:fld>
            <a:endParaRPr lang="nb-NO" altLang="nb-NO"/>
          </a:p>
        </p:txBody>
      </p:sp>
      <p:cxnSp>
        <p:nvCxnSpPr>
          <p:cNvPr id="1037" name="Rett linje 8"/>
          <p:cNvCxnSpPr>
            <a:cxnSpLocks noChangeShapeType="1"/>
          </p:cNvCxnSpPr>
          <p:nvPr/>
        </p:nvCxnSpPr>
        <p:spPr bwMode="auto">
          <a:xfrm rot="5400000">
            <a:off x="8162131" y="6590507"/>
            <a:ext cx="288925" cy="1588"/>
          </a:xfrm>
          <a:prstGeom prst="line">
            <a:avLst/>
          </a:prstGeom>
          <a:noFill/>
          <a:ln w="3175">
            <a:solidFill>
              <a:srgbClr val="00338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38" name="Bilde 11" descr="OUS_logo_ppt_eng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6421438"/>
            <a:ext cx="1528762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mdakl@ous-hf.n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rmdakl@ous-hf.n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nb-NO" dirty="0" smtClean="0"/>
              <a:t>ESWG - Proficiency test 2017</a:t>
            </a:r>
            <a:endParaRPr lang="en-GB" altLang="nb-NO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nb-NO" dirty="0" smtClean="0"/>
              <a:t>Daniel Kling – Head Organizer</a:t>
            </a:r>
          </a:p>
          <a:p>
            <a:r>
              <a:rPr lang="en-GB" altLang="nb-NO" dirty="0" smtClean="0">
                <a:hlinkClick r:id="rId3"/>
              </a:rPr>
              <a:t>rmdakl@ous-hf.no</a:t>
            </a:r>
            <a:r>
              <a:rPr lang="en-GB" altLang="nb-NO" dirty="0" smtClean="0"/>
              <a:t> </a:t>
            </a:r>
            <a:endParaRPr lang="en-GB" altLang="nb-NO" dirty="0"/>
          </a:p>
        </p:txBody>
      </p:sp>
      <p:pic>
        <p:nvPicPr>
          <p:cNvPr id="4" name="Bilde 3" descr="http://www.ptw-eswg.forensic.ku.dk/eswg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92895"/>
            <a:ext cx="1289293" cy="759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Paper </a:t>
            </a:r>
            <a:r>
              <a:rPr lang="nb-NO" dirty="0" err="1" smtClean="0"/>
              <a:t>challenge</a:t>
            </a:r>
            <a:r>
              <a:rPr lang="nb-NO" dirty="0" smtClean="0"/>
              <a:t> – Challenges</a:t>
            </a:r>
            <a:endParaRPr lang="nb-NO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700808"/>
                <a:ext cx="8496944" cy="4395192"/>
              </a:xfrm>
            </p:spPr>
            <p:txBody>
              <a:bodyPr/>
              <a:lstStyle/>
              <a:p>
                <a:pPr marL="457200" lvl="1" indent="0">
                  <a:buNone/>
                </a:pPr>
                <a:endParaRPr lang="nb-NO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/>
                        </a:rPr>
                        <m:t>𝑃𝑜𝑠𝑡𝑒𝑟𝑖𝑜𝑟</m:t>
                      </m:r>
                      <m:r>
                        <a:rPr lang="nb-NO" b="0" i="1" smtClean="0">
                          <a:latin typeface="Cambria Math"/>
                        </a:rPr>
                        <m:t> </m:t>
                      </m:r>
                      <m:r>
                        <a:rPr lang="nb-NO" b="0" i="1" smtClean="0">
                          <a:latin typeface="Cambria Math"/>
                        </a:rPr>
                        <m:t>𝐻</m:t>
                      </m:r>
                      <m:r>
                        <a:rPr lang="nb-NO" b="0" i="1" smtClean="0">
                          <a:latin typeface="Cambria Math"/>
                        </a:rPr>
                        <m:t>1= 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𝑃𝑟𝑖𝑜𝑟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 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𝐻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1∗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𝐿𝑅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 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𝐻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𝑆𝑢𝑚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 (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𝑃𝑟𝑖𝑜𝑟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 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𝐻𝑖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∗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𝐿𝑅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 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𝐻𝑖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nb-NO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0.4∗68.5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0.4∗68.5+1∗0.2+1∗0.4</m:t>
                          </m:r>
                        </m:den>
                      </m:f>
                    </m:oMath>
                  </m:oMathPara>
                </a14:m>
                <a:endParaRPr lang="nb-NO" dirty="0" smtClean="0"/>
              </a:p>
            </p:txBody>
          </p:sp>
        </mc:Choice>
        <mc:Fallback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700808"/>
                <a:ext cx="8496944" cy="4395192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10211360"/>
              </p:ext>
            </p:extLst>
          </p:nvPr>
        </p:nvGraphicFramePr>
        <p:xfrm>
          <a:off x="1547664" y="4365104"/>
          <a:ext cx="560870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605"/>
                <a:gridCol w="697230"/>
                <a:gridCol w="1808036"/>
                <a:gridCol w="1094613"/>
                <a:gridCol w="724218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Hypothesis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Prior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LR (</a:t>
                      </a:r>
                      <a:r>
                        <a:rPr lang="nb-NO" dirty="0" err="1" smtClean="0"/>
                        <a:t>scaled</a:t>
                      </a:r>
                      <a:r>
                        <a:rPr lang="nb-NO" baseline="0" dirty="0" smtClean="0"/>
                        <a:t> </a:t>
                      </a:r>
                      <a:r>
                        <a:rPr lang="nb-NO" baseline="0" dirty="0" err="1" smtClean="0"/>
                        <a:t>vs</a:t>
                      </a:r>
                      <a:r>
                        <a:rPr lang="nb-NO" baseline="0" dirty="0" smtClean="0"/>
                        <a:t> H2)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Posterior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Odds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H1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68.5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0.979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137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H2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0.007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H3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0.014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9133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Paper </a:t>
            </a:r>
            <a:r>
              <a:rPr lang="nb-NO" dirty="0" err="1" smtClean="0"/>
              <a:t>challenge</a:t>
            </a:r>
            <a:r>
              <a:rPr lang="nb-NO" dirty="0" smtClean="0"/>
              <a:t> – </a:t>
            </a:r>
            <a:r>
              <a:rPr lang="nb-NO" dirty="0" err="1" smtClean="0"/>
              <a:t>X</a:t>
            </a:r>
            <a:r>
              <a:rPr lang="nb-NO" dirty="0" smtClean="0"/>
              <a:t> data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4" cy="4395192"/>
          </a:xfrm>
        </p:spPr>
        <p:txBody>
          <a:bodyPr/>
          <a:lstStyle/>
          <a:p>
            <a:r>
              <a:rPr lang="nb-NO" dirty="0" smtClean="0"/>
              <a:t>Data from Argus X12 </a:t>
            </a:r>
            <a:r>
              <a:rPr lang="nb-NO" dirty="0" err="1" smtClean="0"/>
              <a:t>kit</a:t>
            </a:r>
            <a:endParaRPr lang="nb-NO" dirty="0" smtClean="0"/>
          </a:p>
          <a:p>
            <a:pPr lvl="1"/>
            <a:r>
              <a:rPr lang="nb-NO" dirty="0" smtClean="0"/>
              <a:t>4 </a:t>
            </a:r>
            <a:r>
              <a:rPr lang="nb-NO" dirty="0" err="1" smtClean="0"/>
              <a:t>clusters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markers</a:t>
            </a:r>
          </a:p>
          <a:p>
            <a:pPr lvl="1"/>
            <a:r>
              <a:rPr lang="nb-NO" dirty="0" smtClean="0"/>
              <a:t>3 STR markers </a:t>
            </a:r>
            <a:r>
              <a:rPr lang="nb-NO" dirty="0" err="1" smtClean="0"/>
              <a:t>within</a:t>
            </a:r>
            <a:r>
              <a:rPr lang="nb-NO" dirty="0" smtClean="0"/>
              <a:t> </a:t>
            </a:r>
            <a:r>
              <a:rPr lang="nb-NO" dirty="0" err="1" smtClean="0"/>
              <a:t>each</a:t>
            </a:r>
            <a:r>
              <a:rPr lang="nb-NO" dirty="0" smtClean="0"/>
              <a:t> </a:t>
            </a:r>
            <a:r>
              <a:rPr lang="nb-NO" dirty="0" err="1" smtClean="0"/>
              <a:t>cluster</a:t>
            </a:r>
            <a:endParaRPr lang="nb-NO" dirty="0" smtClean="0"/>
          </a:p>
          <a:p>
            <a:pPr lvl="1"/>
            <a:r>
              <a:rPr lang="nb-NO" dirty="0" err="1" smtClean="0"/>
              <a:t>Linkage</a:t>
            </a:r>
            <a:endParaRPr lang="nb-NO" dirty="0" smtClean="0"/>
          </a:p>
          <a:p>
            <a:pPr lvl="1"/>
            <a:r>
              <a:rPr lang="nb-NO" dirty="0" err="1" smtClean="0"/>
              <a:t>Linkage</a:t>
            </a:r>
            <a:r>
              <a:rPr lang="nb-NO" dirty="0" smtClean="0"/>
              <a:t> </a:t>
            </a:r>
            <a:r>
              <a:rPr lang="nb-NO" dirty="0" err="1" smtClean="0"/>
              <a:t>disequilibrium</a:t>
            </a:r>
            <a:r>
              <a:rPr lang="nb-NO" dirty="0" smtClean="0"/>
              <a:t> (</a:t>
            </a:r>
            <a:r>
              <a:rPr lang="nb-NO" dirty="0" err="1" smtClean="0"/>
              <a:t>association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alleles)</a:t>
            </a:r>
          </a:p>
          <a:p>
            <a:pPr lvl="1"/>
            <a:r>
              <a:rPr lang="nb-NO" dirty="0" err="1" smtClean="0"/>
              <a:t>Haplotypes</a:t>
            </a:r>
            <a:endParaRPr lang="nb-NO" dirty="0" smtClean="0"/>
          </a:p>
          <a:p>
            <a:r>
              <a:rPr lang="nb-NO" dirty="0" smtClean="0"/>
              <a:t>Different </a:t>
            </a:r>
            <a:r>
              <a:rPr lang="nb-NO" dirty="0" err="1" smtClean="0"/>
              <a:t>approaches</a:t>
            </a:r>
            <a:endParaRPr lang="nb-NO" dirty="0" smtClean="0"/>
          </a:p>
          <a:p>
            <a:r>
              <a:rPr lang="nb-NO" dirty="0" smtClean="0"/>
              <a:t>More divergent </a:t>
            </a:r>
            <a:r>
              <a:rPr lang="nb-NO" dirty="0" err="1" smtClean="0"/>
              <a:t>results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="" xmlns:p14="http://schemas.microsoft.com/office/powerpoint/2010/main" val="60635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Paper </a:t>
            </a:r>
            <a:r>
              <a:rPr lang="nb-NO" dirty="0" err="1" smtClean="0"/>
              <a:t>challenge</a:t>
            </a:r>
            <a:r>
              <a:rPr lang="nb-NO" dirty="0" smtClean="0"/>
              <a:t> – </a:t>
            </a:r>
            <a:r>
              <a:rPr lang="nb-NO" dirty="0" err="1" smtClean="0"/>
              <a:t>X</a:t>
            </a:r>
            <a:r>
              <a:rPr lang="nb-NO" dirty="0" smtClean="0"/>
              <a:t> data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13" y="1628801"/>
            <a:ext cx="3277555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1460308"/>
              </p:ext>
            </p:extLst>
          </p:nvPr>
        </p:nvGraphicFramePr>
        <p:xfrm>
          <a:off x="4283968" y="1412776"/>
          <a:ext cx="3004688" cy="4583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00"/>
                <a:gridCol w="716942"/>
                <a:gridCol w="688367"/>
                <a:gridCol w="91537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effectLst/>
                        </a:rPr>
                        <a:t>Cluster</a:t>
                      </a:r>
                      <a:endParaRPr lang="nb-NO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effectLst/>
                        </a:rPr>
                        <a:t>Marker</a:t>
                      </a:r>
                      <a:endParaRPr lang="nb-NO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effectLst/>
                        </a:rPr>
                        <a:t>LR for </a:t>
                      </a:r>
                      <a:r>
                        <a:rPr lang="nb-NO" sz="1100" b="1" dirty="0" smtClean="0">
                          <a:effectLst/>
                        </a:rPr>
                        <a:t>H1</a:t>
                      </a:r>
                      <a:endParaRPr lang="nb-NO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effectLst/>
                        </a:rPr>
                        <a:t>LR for </a:t>
                      </a:r>
                      <a:r>
                        <a:rPr lang="nb-NO" sz="1100" b="1" dirty="0" smtClean="0">
                          <a:effectLst/>
                        </a:rPr>
                        <a:t>H3</a:t>
                      </a:r>
                      <a:endParaRPr lang="nb-NO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effectLst/>
                        </a:rPr>
                        <a:t>Cluster1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effectLst/>
                        </a:rPr>
                        <a:t>DXS10148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smtClean="0">
                          <a:effectLst/>
                        </a:rPr>
                        <a:t>0.4589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0.9914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effectLst/>
                        </a:rPr>
                        <a:t> 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effectLst/>
                        </a:rPr>
                        <a:t>DXS10135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1.062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0.654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effectLst/>
                        </a:rPr>
                        <a:t> </a:t>
                      </a:r>
                      <a:endParaRPr lang="nb-NO" sz="1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effectLst/>
                        </a:rPr>
                        <a:t>DXS8378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1.011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0.918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effectLst/>
                        </a:rPr>
                        <a:t>Cluster2</a:t>
                      </a:r>
                      <a:endParaRPr lang="nb-NO" sz="1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effectLst/>
                        </a:rPr>
                        <a:t>DXS7132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3.126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0.6779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effectLst/>
                        </a:rPr>
                        <a:t> </a:t>
                      </a:r>
                      <a:endParaRPr lang="nb-NO" sz="1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effectLst/>
                        </a:rPr>
                        <a:t>DXS10079</a:t>
                      </a:r>
                      <a:endParaRPr lang="nb-NO" sz="1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14.55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0.7551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effectLst/>
                        </a:rPr>
                        <a:t> </a:t>
                      </a:r>
                      <a:endParaRPr lang="nb-NO" sz="1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effectLst/>
                        </a:rPr>
                        <a:t>DXS10074</a:t>
                      </a:r>
                      <a:endParaRPr lang="nb-NO" sz="1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2.9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0.9714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effectLst/>
                        </a:rPr>
                        <a:t>Cluster3</a:t>
                      </a:r>
                      <a:endParaRPr lang="nb-NO" sz="1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effectLst/>
                        </a:rPr>
                        <a:t>DXS10103</a:t>
                      </a:r>
                      <a:endParaRPr lang="nb-NO" sz="1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4.849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1.012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effectLst/>
                        </a:rPr>
                        <a:t> </a:t>
                      </a:r>
                      <a:endParaRPr lang="nb-NO" sz="1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effectLst/>
                        </a:rPr>
                        <a:t>HPRTB</a:t>
                      </a:r>
                      <a:endParaRPr lang="nb-NO" sz="1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4.187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0.01239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effectLst/>
                        </a:rPr>
                        <a:t> </a:t>
                      </a:r>
                      <a:endParaRPr lang="nb-NO" sz="1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effectLst/>
                        </a:rPr>
                        <a:t>DXS10101</a:t>
                      </a:r>
                      <a:endParaRPr lang="nb-NO" sz="1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3.095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0.2355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effectLst/>
                        </a:rPr>
                        <a:t>Cluster4</a:t>
                      </a:r>
                      <a:endParaRPr lang="nb-NO" sz="1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effectLst/>
                        </a:rPr>
                        <a:t>DXS10146</a:t>
                      </a:r>
                      <a:endParaRPr lang="nb-NO" sz="1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8.077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1.289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effectLst/>
                        </a:rPr>
                        <a:t> </a:t>
                      </a:r>
                      <a:endParaRPr lang="nb-NO" sz="1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effectLst/>
                        </a:rPr>
                        <a:t>DXS10134</a:t>
                      </a:r>
                      <a:endParaRPr lang="nb-NO" sz="1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5.301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0.7265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effectLst/>
                        </a:rPr>
                        <a:t> </a:t>
                      </a:r>
                      <a:endParaRPr lang="nb-NO" sz="1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effectLst/>
                        </a:rPr>
                        <a:t>DXS7423</a:t>
                      </a:r>
                      <a:endParaRPr lang="nb-NO" sz="1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3.461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</a:rPr>
                        <a:t>0.7221</a:t>
                      </a: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 smtClean="0">
                          <a:effectLst/>
                        </a:rPr>
                        <a:t>Total</a:t>
                      </a:r>
                      <a:endParaRPr lang="nb-NO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605100</a:t>
                      </a:r>
                      <a:endParaRPr lang="nb-NO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0.00059</a:t>
                      </a:r>
                      <a:endParaRPr lang="nb-NO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 smtClean="0">
                          <a:effectLst/>
                        </a:rPr>
                        <a:t>Total*</a:t>
                      </a:r>
                      <a:endParaRPr lang="nb-NO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214880</a:t>
                      </a:r>
                      <a:endParaRPr lang="nb-NO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&lt;0.000001</a:t>
                      </a:r>
                      <a:endParaRPr lang="nb-NO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877" marR="52877" marT="52877" marB="52877" anchor="ctr"/>
                </a:tc>
              </a:tr>
            </a:tbl>
          </a:graphicData>
        </a:graphic>
      </p:graphicFrame>
      <p:sp>
        <p:nvSpPr>
          <p:cNvPr id="6" name="TekstSylinder 5"/>
          <p:cNvSpPr txBox="1"/>
          <p:nvPr/>
        </p:nvSpPr>
        <p:spPr>
          <a:xfrm>
            <a:off x="4355976" y="6021288"/>
            <a:ext cx="253306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 smtClean="0"/>
              <a:t>*No </a:t>
            </a:r>
            <a:r>
              <a:rPr lang="nb-NO" sz="900" dirty="0" err="1" smtClean="0"/>
              <a:t>mutations</a:t>
            </a:r>
            <a:r>
              <a:rPr lang="nb-NO" sz="900" dirty="0" smtClean="0"/>
              <a:t> or </a:t>
            </a:r>
            <a:r>
              <a:rPr lang="nb-NO" sz="900" dirty="0" err="1" smtClean="0"/>
              <a:t>unobserved</a:t>
            </a:r>
            <a:r>
              <a:rPr lang="nb-NO" sz="900" dirty="0" smtClean="0"/>
              <a:t> </a:t>
            </a:r>
            <a:r>
              <a:rPr lang="nb-NO" sz="900" dirty="0" err="1" smtClean="0"/>
              <a:t>haplotypes</a:t>
            </a:r>
            <a:r>
              <a:rPr lang="nb-NO" sz="900" dirty="0" smtClean="0"/>
              <a:t> </a:t>
            </a:r>
            <a:r>
              <a:rPr lang="nb-NO" sz="900" dirty="0" err="1" smtClean="0"/>
              <a:t>allowed</a:t>
            </a:r>
            <a:endParaRPr lang="nb-NO" sz="900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"/>
          </p:nvPr>
        </p:nvSpPr>
        <p:spPr>
          <a:xfrm>
            <a:off x="537498" y="5013176"/>
            <a:ext cx="3277555" cy="1080120"/>
          </a:xfrm>
        </p:spPr>
        <p:txBody>
          <a:bodyPr/>
          <a:lstStyle/>
          <a:p>
            <a:pPr marL="0" indent="0">
              <a:buNone/>
            </a:pPr>
            <a:r>
              <a:rPr lang="nb-NO" sz="1400" dirty="0" err="1" smtClean="0"/>
              <a:t>Combined</a:t>
            </a:r>
            <a:r>
              <a:rPr lang="nb-NO" sz="1400" dirty="0" smtClean="0"/>
              <a:t> LR </a:t>
            </a:r>
            <a:r>
              <a:rPr lang="nb-NO" sz="1400" dirty="0" err="1" smtClean="0"/>
              <a:t>ranged</a:t>
            </a:r>
            <a:r>
              <a:rPr lang="nb-NO" sz="1400" dirty="0" smtClean="0"/>
              <a:t> from 92-1.8E+17 </a:t>
            </a:r>
            <a:r>
              <a:rPr lang="nb-NO" sz="1400" dirty="0" err="1" smtClean="0"/>
              <a:t>with</a:t>
            </a:r>
            <a:r>
              <a:rPr lang="nb-NO" sz="1400" dirty="0" smtClean="0"/>
              <a:t> most </a:t>
            </a:r>
            <a:r>
              <a:rPr lang="nb-NO" sz="1400" dirty="0" err="1" smtClean="0"/>
              <a:t>being</a:t>
            </a:r>
            <a:r>
              <a:rPr lang="nb-NO" sz="1400" dirty="0" smtClean="0"/>
              <a:t> </a:t>
            </a:r>
            <a:r>
              <a:rPr lang="nb-NO" sz="1400" dirty="0" err="1" smtClean="0"/>
              <a:t>around</a:t>
            </a:r>
            <a:r>
              <a:rPr lang="nb-NO" sz="1400" dirty="0" smtClean="0"/>
              <a:t> 200,000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="" xmlns:p14="http://schemas.microsoft.com/office/powerpoint/2010/main" val="87395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Paper </a:t>
            </a:r>
            <a:r>
              <a:rPr lang="nb-NO" dirty="0" err="1" smtClean="0"/>
              <a:t>challenge</a:t>
            </a:r>
            <a:r>
              <a:rPr lang="nb-NO" dirty="0" smtClean="0"/>
              <a:t> – </a:t>
            </a:r>
            <a:r>
              <a:rPr lang="nb-NO" dirty="0" err="1" smtClean="0"/>
              <a:t>Combined</a:t>
            </a:r>
            <a:r>
              <a:rPr lang="nb-NO" dirty="0" smtClean="0"/>
              <a:t> </a:t>
            </a:r>
            <a:r>
              <a:rPr lang="nb-NO" dirty="0" err="1" smtClean="0"/>
              <a:t>results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4" cy="4395192"/>
          </a:xfrm>
        </p:spPr>
        <p:txBody>
          <a:bodyPr/>
          <a:lstStyle/>
          <a:p>
            <a:pPr marL="457200" lvl="1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95538372"/>
              </p:ext>
            </p:extLst>
          </p:nvPr>
        </p:nvGraphicFramePr>
        <p:xfrm>
          <a:off x="827584" y="1772816"/>
          <a:ext cx="628605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605"/>
                <a:gridCol w="697230"/>
                <a:gridCol w="1808036"/>
                <a:gridCol w="1333818"/>
                <a:gridCol w="1162368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Hypothesis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Prior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LR (</a:t>
                      </a:r>
                      <a:r>
                        <a:rPr lang="nb-NO" dirty="0" err="1" smtClean="0"/>
                        <a:t>scaled</a:t>
                      </a:r>
                      <a:r>
                        <a:rPr lang="nb-NO" baseline="0" dirty="0" smtClean="0"/>
                        <a:t> </a:t>
                      </a:r>
                      <a:r>
                        <a:rPr lang="nb-NO" baseline="0" dirty="0" err="1" smtClean="0"/>
                        <a:t>vs</a:t>
                      </a:r>
                      <a:r>
                        <a:rPr lang="nb-NO" baseline="0" dirty="0" smtClean="0"/>
                        <a:t> H2)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Posterior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Odds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H1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68.5*605100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FF0000"/>
                          </a:solidFill>
                        </a:rPr>
                        <a:t>&gt;0.9999999</a:t>
                      </a:r>
                      <a:endParaRPr lang="nb-N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82898700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H2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1*1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FF0000"/>
                          </a:solidFill>
                        </a:rPr>
                        <a:t>1.2E-8</a:t>
                      </a:r>
                      <a:endParaRPr lang="nb-N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H3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1*0.00059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FF0000"/>
                          </a:solidFill>
                        </a:rPr>
                        <a:t>1.4E-11</a:t>
                      </a:r>
                      <a:endParaRPr lang="nb-N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0.00118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lassholder for innhold 2"/>
          <p:cNvSpPr txBox="1">
            <a:spLocks/>
          </p:cNvSpPr>
          <p:nvPr/>
        </p:nvSpPr>
        <p:spPr bwMode="auto">
          <a:xfrm>
            <a:off x="899592" y="3429000"/>
            <a:ext cx="6048672" cy="4395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nb-NO" sz="1600" kern="0" dirty="0" smtClean="0"/>
              <a:t>All labs </a:t>
            </a:r>
            <a:r>
              <a:rPr lang="nb-NO" sz="1600" kern="0" dirty="0" err="1" smtClean="0"/>
              <a:t>reached</a:t>
            </a:r>
            <a:r>
              <a:rPr lang="nb-NO" sz="1600" kern="0" dirty="0" smtClean="0"/>
              <a:t> </a:t>
            </a:r>
            <a:r>
              <a:rPr lang="nb-NO" sz="1600" kern="0" dirty="0" err="1" smtClean="0"/>
              <a:t>the</a:t>
            </a:r>
            <a:r>
              <a:rPr lang="nb-NO" sz="1600" kern="0" dirty="0" smtClean="0"/>
              <a:t> same </a:t>
            </a:r>
            <a:r>
              <a:rPr lang="nb-NO" sz="1600" kern="0" dirty="0" err="1" smtClean="0"/>
              <a:t>conclusion</a:t>
            </a:r>
            <a:r>
              <a:rPr lang="nb-NO" sz="1600" kern="0" dirty="0" smtClean="0"/>
              <a:t>, </a:t>
            </a:r>
            <a:r>
              <a:rPr lang="nb-NO" sz="1600" kern="0" dirty="0" err="1" smtClean="0"/>
              <a:t>expect</a:t>
            </a:r>
            <a:r>
              <a:rPr lang="nb-NO" sz="1600" kern="0" dirty="0" smtClean="0"/>
              <a:t> </a:t>
            </a:r>
            <a:r>
              <a:rPr lang="nb-NO" sz="1600" kern="0" dirty="0" err="1" smtClean="0"/>
              <a:t>one</a:t>
            </a:r>
            <a:r>
              <a:rPr lang="nb-NO" sz="1600" kern="0" dirty="0" smtClean="0"/>
              <a:t> </a:t>
            </a:r>
            <a:r>
              <a:rPr lang="nb-NO" sz="1600" kern="0" dirty="0" err="1" smtClean="0"/>
              <a:t>that</a:t>
            </a:r>
            <a:r>
              <a:rPr lang="nb-NO" sz="1600" kern="0" dirty="0" smtClean="0"/>
              <a:t> </a:t>
            </a:r>
            <a:r>
              <a:rPr lang="nb-NO" sz="1600" kern="0" dirty="0" err="1" smtClean="0"/>
              <a:t>wanted</a:t>
            </a:r>
            <a:r>
              <a:rPr lang="nb-NO" sz="1600" kern="0" dirty="0" smtClean="0"/>
              <a:t> </a:t>
            </a:r>
            <a:r>
              <a:rPr lang="nb-NO" sz="1600" kern="0" dirty="0" err="1" smtClean="0"/>
              <a:t>further</a:t>
            </a:r>
            <a:r>
              <a:rPr lang="nb-NO" sz="1600" kern="0" dirty="0" smtClean="0"/>
              <a:t> testing, e.g. </a:t>
            </a:r>
            <a:r>
              <a:rPr lang="nb-NO" sz="1600" kern="0" dirty="0" err="1" smtClean="0"/>
              <a:t>mito</a:t>
            </a:r>
            <a:r>
              <a:rPr lang="nb-NO" sz="1600" kern="0" dirty="0" smtClean="0"/>
              <a:t>.</a:t>
            </a:r>
          </a:p>
          <a:p>
            <a:endParaRPr lang="nb-NO" kern="0" dirty="0" smtClean="0"/>
          </a:p>
          <a:p>
            <a:pPr marL="0" indent="0">
              <a:buFontTx/>
              <a:buNone/>
            </a:pPr>
            <a:endParaRPr lang="nb-NO" kern="0" dirty="0" smtClean="0"/>
          </a:p>
        </p:txBody>
      </p:sp>
    </p:spTree>
    <p:extLst>
      <p:ext uri="{BB962C8B-B14F-4D97-AF65-F5344CB8AC3E}">
        <p14:creationId xmlns="" xmlns:p14="http://schemas.microsoft.com/office/powerpoint/2010/main" val="383459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Wet</a:t>
            </a:r>
            <a:r>
              <a:rPr lang="nb-NO" dirty="0" smtClean="0"/>
              <a:t> </a:t>
            </a:r>
            <a:r>
              <a:rPr lang="nb-NO" dirty="0" err="1" smtClean="0"/>
              <a:t>exercise</a:t>
            </a:r>
            <a:r>
              <a:rPr lang="nb-NO" dirty="0" smtClean="0"/>
              <a:t> (</a:t>
            </a:r>
            <a:r>
              <a:rPr lang="nb-NO" dirty="0" err="1" smtClean="0"/>
              <a:t>Typing</a:t>
            </a:r>
            <a:r>
              <a:rPr lang="nb-NO" dirty="0" smtClean="0"/>
              <a:t>)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395192"/>
          </a:xfrm>
        </p:spPr>
        <p:txBody>
          <a:bodyPr/>
          <a:lstStyle/>
          <a:p>
            <a:r>
              <a:rPr lang="nb-NO" dirty="0" smtClean="0"/>
              <a:t>An alleged mother and two </a:t>
            </a:r>
            <a:r>
              <a:rPr lang="nb-NO" dirty="0" smtClean="0"/>
              <a:t>children</a:t>
            </a:r>
          </a:p>
          <a:p>
            <a:r>
              <a:rPr lang="nb-NO" dirty="0" smtClean="0"/>
              <a:t>Norwegian ancestry</a:t>
            </a:r>
            <a:endParaRPr lang="nb-NO" dirty="0" smtClean="0"/>
          </a:p>
          <a:p>
            <a:r>
              <a:rPr lang="nb-NO" dirty="0" err="1" smtClean="0"/>
              <a:t>Concordant</a:t>
            </a:r>
            <a:r>
              <a:rPr lang="nb-NO" dirty="0" smtClean="0"/>
              <a:t> </a:t>
            </a:r>
            <a:r>
              <a:rPr lang="nb-NO" dirty="0" err="1" smtClean="0"/>
              <a:t>results</a:t>
            </a:r>
            <a:endParaRPr lang="nb-NO" dirty="0" smtClean="0"/>
          </a:p>
          <a:p>
            <a:pPr lvl="1"/>
            <a:r>
              <a:rPr lang="nb-NO" dirty="0" smtClean="0"/>
              <a:t>Some deviations expected due to different kits</a:t>
            </a:r>
          </a:p>
          <a:p>
            <a:pPr lvl="1"/>
            <a:r>
              <a:rPr lang="nb-NO" dirty="0" smtClean="0"/>
              <a:t>More on final </a:t>
            </a:r>
            <a:r>
              <a:rPr lang="nb-NO" dirty="0" smtClean="0"/>
              <a:t>report</a:t>
            </a:r>
          </a:p>
          <a:p>
            <a:pPr lvl="1"/>
            <a:r>
              <a:rPr lang="nb-NO" dirty="0" smtClean="0"/>
              <a:t>Marker naming deviated</a:t>
            </a:r>
          </a:p>
          <a:p>
            <a:pPr lvl="2"/>
            <a:r>
              <a:rPr lang="nb-NO" dirty="0" smtClean="0"/>
              <a:t>TH</a:t>
            </a:r>
            <a:r>
              <a:rPr lang="nb-NO" u="sng" dirty="0" smtClean="0"/>
              <a:t>0</a:t>
            </a:r>
            <a:r>
              <a:rPr lang="nb-NO" dirty="0" smtClean="0"/>
              <a:t>1 vs TH</a:t>
            </a:r>
            <a:r>
              <a:rPr lang="nb-NO" u="sng" dirty="0" smtClean="0"/>
              <a:t>O</a:t>
            </a:r>
            <a:r>
              <a:rPr lang="nb-NO" dirty="0" smtClean="0"/>
              <a:t>1</a:t>
            </a:r>
            <a:endParaRPr lang="nb-NO" dirty="0" smtClean="0"/>
          </a:p>
        </p:txBody>
      </p:sp>
    </p:spTree>
    <p:extLst>
      <p:ext uri="{BB962C8B-B14F-4D97-AF65-F5344CB8AC3E}">
        <p14:creationId xmlns="" xmlns:p14="http://schemas.microsoft.com/office/powerpoint/2010/main" val="308319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Wet</a:t>
            </a:r>
            <a:r>
              <a:rPr lang="nb-NO" dirty="0" smtClean="0"/>
              <a:t> </a:t>
            </a:r>
            <a:r>
              <a:rPr lang="nb-NO" dirty="0" err="1" smtClean="0"/>
              <a:t>exercise</a:t>
            </a:r>
            <a:r>
              <a:rPr lang="nb-NO" dirty="0" smtClean="0"/>
              <a:t> (Statistical)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Hypotheses</a:t>
            </a:r>
            <a:endParaRPr lang="nb-NO" dirty="0" smtClean="0"/>
          </a:p>
          <a:p>
            <a:pPr lvl="1"/>
            <a:r>
              <a:rPr lang="nb-NO" dirty="0" err="1" smtClean="0"/>
              <a:t>Two</a:t>
            </a:r>
            <a:r>
              <a:rPr lang="nb-NO" dirty="0" smtClean="0"/>
              <a:t> </a:t>
            </a:r>
            <a:r>
              <a:rPr lang="nb-NO" dirty="0" err="1" smtClean="0"/>
              <a:t>maternities</a:t>
            </a:r>
            <a:r>
              <a:rPr lang="nb-NO" dirty="0" smtClean="0"/>
              <a:t> (duos)</a:t>
            </a:r>
          </a:p>
          <a:p>
            <a:pPr lvl="1"/>
            <a:r>
              <a:rPr lang="nb-NO" dirty="0" smtClean="0"/>
              <a:t>Same father (mother was given</a:t>
            </a:r>
            <a:r>
              <a:rPr lang="nb-NO" dirty="0" smtClean="0"/>
              <a:t>) - Optional</a:t>
            </a:r>
            <a:endParaRPr lang="nb-NO" dirty="0" smtClean="0"/>
          </a:p>
          <a:p>
            <a:r>
              <a:rPr lang="nb-NO" dirty="0" err="1" smtClean="0"/>
              <a:t>Results</a:t>
            </a:r>
            <a:r>
              <a:rPr lang="nb-NO" dirty="0" smtClean="0"/>
              <a:t> </a:t>
            </a:r>
            <a:r>
              <a:rPr lang="nb-NO" dirty="0" err="1" smtClean="0"/>
              <a:t>diverge</a:t>
            </a:r>
            <a:endParaRPr lang="nb-NO" dirty="0" smtClean="0"/>
          </a:p>
          <a:p>
            <a:pPr lvl="1"/>
            <a:r>
              <a:rPr lang="nb-NO" dirty="0" smtClean="0"/>
              <a:t>Different databases and number of markers used</a:t>
            </a:r>
          </a:p>
          <a:p>
            <a:pPr lvl="1"/>
            <a:r>
              <a:rPr lang="nb-NO" dirty="0" smtClean="0"/>
              <a:t>Same conclusions regarding maternity</a:t>
            </a:r>
          </a:p>
          <a:p>
            <a:pPr lvl="1"/>
            <a:r>
              <a:rPr lang="nb-NO" dirty="0" smtClean="0"/>
              <a:t>Different results regarding same father (they do)</a:t>
            </a:r>
          </a:p>
          <a:p>
            <a:pPr lvl="2"/>
            <a:r>
              <a:rPr lang="nb-NO" dirty="0" smtClean="0"/>
              <a:t>Some used ”unfortunate” markers where the LR=0.5</a:t>
            </a:r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val="299731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Questionnaire</a:t>
            </a:r>
            <a:r>
              <a:rPr lang="nb-NO" dirty="0" smtClean="0"/>
              <a:t> – Marker systems</a:t>
            </a:r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1147419"/>
              </p:ext>
            </p:extLst>
          </p:nvPr>
        </p:nvGraphicFramePr>
        <p:xfrm>
          <a:off x="611560" y="1484784"/>
          <a:ext cx="577716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009"/>
                <a:gridCol w="1137476"/>
                <a:gridCol w="1808036"/>
                <a:gridCol w="1362647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Case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err="1" smtClean="0"/>
                        <a:t>nMarkers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err="1" smtClean="0"/>
                        <a:t>nLabs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Commerical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Paternity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19.5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47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47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Kinship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42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38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Crime</a:t>
                      </a:r>
                      <a:r>
                        <a:rPr lang="nb-NO" dirty="0" smtClean="0"/>
                        <a:t>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29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Identification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34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31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Databasing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18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Twins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18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Bone</a:t>
                      </a:r>
                      <a:r>
                        <a:rPr lang="nb-NO" baseline="0" dirty="0" smtClean="0"/>
                        <a:t> </a:t>
                      </a:r>
                      <a:r>
                        <a:rPr lang="nb-NO" baseline="0" dirty="0" err="1" smtClean="0"/>
                        <a:t>marrow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Diagnosis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30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Other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15.5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7673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Questionnaire</a:t>
            </a:r>
            <a:r>
              <a:rPr lang="nb-NO" dirty="0" smtClean="0"/>
              <a:t> – </a:t>
            </a:r>
            <a:r>
              <a:rPr lang="nb-NO" dirty="0" err="1" smtClean="0"/>
              <a:t>Sequencing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22% </a:t>
            </a:r>
            <a:r>
              <a:rPr lang="nb-NO" dirty="0" err="1" smtClean="0"/>
              <a:t>own</a:t>
            </a:r>
            <a:r>
              <a:rPr lang="nb-NO" dirty="0" smtClean="0"/>
              <a:t> a MPS instrument</a:t>
            </a:r>
          </a:p>
          <a:p>
            <a:r>
              <a:rPr lang="nb-NO" dirty="0" smtClean="0"/>
              <a:t>38% do </a:t>
            </a:r>
            <a:r>
              <a:rPr lang="nb-NO" dirty="0" err="1" smtClean="0"/>
              <a:t>sequencing</a:t>
            </a:r>
            <a:endParaRPr lang="nb-NO" dirty="0" smtClean="0"/>
          </a:p>
          <a:p>
            <a:r>
              <a:rPr lang="nb-NO" dirty="0" smtClean="0"/>
              <a:t>42% </a:t>
            </a:r>
            <a:r>
              <a:rPr lang="nb-NO" dirty="0" err="1" smtClean="0"/>
              <a:t>Illumina</a:t>
            </a:r>
            <a:r>
              <a:rPr lang="nb-NO" dirty="0" smtClean="0"/>
              <a:t>, 21% PGM, 26% Sanger</a:t>
            </a:r>
          </a:p>
          <a:p>
            <a:r>
              <a:rPr lang="nb-NO" dirty="0" smtClean="0"/>
              <a:t>Application: </a:t>
            </a:r>
            <a:r>
              <a:rPr lang="nb-NO" dirty="0" err="1" smtClean="0"/>
              <a:t>mito</a:t>
            </a:r>
            <a:r>
              <a:rPr lang="nb-NO" dirty="0" smtClean="0"/>
              <a:t>, </a:t>
            </a:r>
            <a:r>
              <a:rPr lang="nb-NO" dirty="0" err="1" smtClean="0"/>
              <a:t>kinship</a:t>
            </a:r>
            <a:r>
              <a:rPr lang="nb-NO" dirty="0" smtClean="0"/>
              <a:t>,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etc</a:t>
            </a:r>
            <a:endParaRPr lang="nb-NO" dirty="0" smtClean="0"/>
          </a:p>
        </p:txBody>
      </p:sp>
    </p:spTree>
    <p:extLst>
      <p:ext uri="{BB962C8B-B14F-4D97-AF65-F5344CB8AC3E}">
        <p14:creationId xmlns="" xmlns:p14="http://schemas.microsoft.com/office/powerpoint/2010/main" val="396147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Questionnaire</a:t>
            </a:r>
            <a:r>
              <a:rPr lang="nb-NO" dirty="0" smtClean="0"/>
              <a:t> – Statistical </a:t>
            </a:r>
            <a:r>
              <a:rPr lang="nb-NO" dirty="0" err="1" smtClean="0"/>
              <a:t>evaluations</a:t>
            </a:r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1147419"/>
              </p:ext>
            </p:extLst>
          </p:nvPr>
        </p:nvGraphicFramePr>
        <p:xfrm>
          <a:off x="611560" y="1484784"/>
          <a:ext cx="327704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009"/>
                <a:gridCol w="1808036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Software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err="1" smtClean="0"/>
                        <a:t>nLabs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Familias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DNA</a:t>
                      </a:r>
                      <a:r>
                        <a:rPr lang="nb-NO" baseline="0" dirty="0" smtClean="0"/>
                        <a:t>-View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Excel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LIMS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Genoproof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FamLink(X)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Other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1147419"/>
              </p:ext>
            </p:extLst>
          </p:nvPr>
        </p:nvGraphicFramePr>
        <p:xfrm>
          <a:off x="4716016" y="2492896"/>
          <a:ext cx="327704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009"/>
                <a:gridCol w="1808036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Validated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err="1" smtClean="0"/>
                        <a:t>nLabs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Supplier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In house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62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2273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nb-NO" dirty="0" smtClean="0"/>
              <a:t>ESWG - Proficiency test 2017</a:t>
            </a:r>
            <a:endParaRPr lang="en-GB" altLang="nb-NO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nb-NO" dirty="0" smtClean="0"/>
              <a:t>Daniel Kling – Head Organizer</a:t>
            </a:r>
          </a:p>
          <a:p>
            <a:r>
              <a:rPr lang="en-GB" altLang="nb-NO" dirty="0" smtClean="0">
                <a:hlinkClick r:id="rId3"/>
              </a:rPr>
              <a:t>rmdakl@ous-hf.no</a:t>
            </a:r>
            <a:r>
              <a:rPr lang="en-GB" altLang="nb-NO" dirty="0" smtClean="0"/>
              <a:t> </a:t>
            </a:r>
            <a:endParaRPr lang="en-GB" altLang="nb-NO" dirty="0"/>
          </a:p>
        </p:txBody>
      </p:sp>
      <p:pic>
        <p:nvPicPr>
          <p:cNvPr id="4" name="Bilde 3" descr="http://www.ptw-eswg.forensic.ku.dk/eswg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92895"/>
            <a:ext cx="1289293" cy="759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785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Summary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 smtClean="0"/>
              <a:t>50</a:t>
            </a:r>
            <a:r>
              <a:rPr lang="nb-NO" dirty="0" smtClean="0"/>
              <a:t> labs </a:t>
            </a:r>
            <a:r>
              <a:rPr lang="nb-NO" dirty="0" err="1" smtClean="0"/>
              <a:t>participated</a:t>
            </a:r>
            <a:r>
              <a:rPr lang="nb-NO" dirty="0" smtClean="0"/>
              <a:t> (43 last </a:t>
            </a:r>
            <a:r>
              <a:rPr lang="nb-NO" dirty="0" err="1" smtClean="0"/>
              <a:t>year</a:t>
            </a:r>
            <a:r>
              <a:rPr lang="nb-NO" dirty="0" smtClean="0"/>
              <a:t>)</a:t>
            </a:r>
          </a:p>
          <a:p>
            <a:r>
              <a:rPr lang="nb-NO" u="sng" dirty="0" smtClean="0"/>
              <a:t>39</a:t>
            </a:r>
            <a:r>
              <a:rPr lang="nb-NO" dirty="0" smtClean="0"/>
              <a:t> </a:t>
            </a:r>
            <a:r>
              <a:rPr lang="nb-NO" dirty="0" err="1" smtClean="0"/>
              <a:t>completed</a:t>
            </a:r>
            <a:r>
              <a:rPr lang="nb-NO" dirty="0" smtClean="0"/>
              <a:t> </a:t>
            </a:r>
            <a:r>
              <a:rPr lang="nb-NO" dirty="0" err="1" smtClean="0"/>
              <a:t>paper</a:t>
            </a:r>
            <a:r>
              <a:rPr lang="nb-NO" dirty="0" smtClean="0"/>
              <a:t> </a:t>
            </a:r>
            <a:r>
              <a:rPr lang="nb-NO" dirty="0" err="1" smtClean="0"/>
              <a:t>challenge</a:t>
            </a:r>
            <a:endParaRPr lang="nb-NO" dirty="0" smtClean="0"/>
          </a:p>
          <a:p>
            <a:pPr lvl="1"/>
            <a:r>
              <a:rPr lang="nb-NO" dirty="0" err="1" smtClean="0"/>
              <a:t>Complex</a:t>
            </a:r>
            <a:r>
              <a:rPr lang="nb-NO" dirty="0" smtClean="0"/>
              <a:t> case</a:t>
            </a:r>
          </a:p>
          <a:p>
            <a:pPr lvl="1"/>
            <a:r>
              <a:rPr lang="nb-NO" dirty="0" err="1" smtClean="0"/>
              <a:t>Results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promising</a:t>
            </a:r>
            <a:r>
              <a:rPr lang="nb-NO" dirty="0" smtClean="0"/>
              <a:t>!</a:t>
            </a:r>
          </a:p>
          <a:p>
            <a:pPr lvl="1"/>
            <a:r>
              <a:rPr lang="nb-NO" dirty="0" err="1" smtClean="0"/>
              <a:t>Misunderstandings</a:t>
            </a:r>
            <a:endParaRPr lang="nb-NO" dirty="0" smtClean="0"/>
          </a:p>
          <a:p>
            <a:r>
              <a:rPr lang="nb-NO" u="sng" dirty="0" smtClean="0"/>
              <a:t>47</a:t>
            </a:r>
            <a:r>
              <a:rPr lang="nb-NO" dirty="0" smtClean="0"/>
              <a:t> </a:t>
            </a:r>
            <a:r>
              <a:rPr lang="nb-NO" dirty="0" err="1" smtClean="0"/>
              <a:t>completed</a:t>
            </a:r>
            <a:r>
              <a:rPr lang="nb-NO" dirty="0" smtClean="0"/>
              <a:t> </a:t>
            </a:r>
            <a:r>
              <a:rPr lang="nb-NO" dirty="0" err="1" smtClean="0"/>
              <a:t>wet</a:t>
            </a:r>
            <a:r>
              <a:rPr lang="nb-NO" dirty="0" smtClean="0"/>
              <a:t> </a:t>
            </a:r>
            <a:r>
              <a:rPr lang="nb-NO" dirty="0" err="1" smtClean="0"/>
              <a:t>exercise</a:t>
            </a:r>
            <a:endParaRPr lang="nb-NO" dirty="0" smtClean="0"/>
          </a:p>
          <a:p>
            <a:pPr lvl="1"/>
            <a:r>
              <a:rPr lang="nb-NO" dirty="0" err="1" smtClean="0"/>
              <a:t>Concordant</a:t>
            </a:r>
            <a:r>
              <a:rPr lang="nb-NO" dirty="0" smtClean="0"/>
              <a:t> </a:t>
            </a:r>
            <a:r>
              <a:rPr lang="nb-NO" dirty="0" err="1" smtClean="0"/>
              <a:t>results</a:t>
            </a:r>
            <a:endParaRPr lang="nb-NO" dirty="0" smtClean="0"/>
          </a:p>
          <a:p>
            <a:pPr lvl="1"/>
            <a:r>
              <a:rPr lang="nb-NO" dirty="0" err="1" smtClean="0"/>
              <a:t>Expected</a:t>
            </a:r>
            <a:r>
              <a:rPr lang="nb-NO" dirty="0" smtClean="0"/>
              <a:t> </a:t>
            </a:r>
            <a:r>
              <a:rPr lang="nb-NO" dirty="0" err="1" smtClean="0"/>
              <a:t>variance</a:t>
            </a:r>
            <a:r>
              <a:rPr lang="nb-NO" dirty="0" smtClean="0"/>
              <a:t> in </a:t>
            </a:r>
            <a:r>
              <a:rPr lang="nb-NO" dirty="0" err="1" smtClean="0"/>
              <a:t>statistical</a:t>
            </a:r>
            <a:r>
              <a:rPr lang="nb-NO" dirty="0" smtClean="0"/>
              <a:t> </a:t>
            </a:r>
            <a:r>
              <a:rPr lang="nb-NO" dirty="0" err="1" smtClean="0"/>
              <a:t>results</a:t>
            </a:r>
            <a:r>
              <a:rPr lang="nb-NO" dirty="0" smtClean="0"/>
              <a:t>, </a:t>
            </a:r>
            <a:r>
              <a:rPr lang="nb-NO" dirty="0" err="1" smtClean="0"/>
              <a:t>conclusion</a:t>
            </a:r>
            <a:r>
              <a:rPr lang="nb-NO" dirty="0" smtClean="0"/>
              <a:t> same!</a:t>
            </a:r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="" xmlns:p14="http://schemas.microsoft.com/office/powerpoint/2010/main" val="39901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Paper </a:t>
            </a:r>
            <a:r>
              <a:rPr lang="nb-NO" dirty="0" err="1" smtClean="0"/>
              <a:t>challenge</a:t>
            </a:r>
            <a:r>
              <a:rPr lang="nb-NO" dirty="0" smtClean="0"/>
              <a:t> - </a:t>
            </a:r>
            <a:r>
              <a:rPr lang="nb-NO" dirty="0" err="1" smtClean="0"/>
              <a:t>Preliminaries</a:t>
            </a:r>
            <a:endParaRPr lang="nb-NO" dirty="0"/>
          </a:p>
        </p:txBody>
      </p:sp>
      <p:sp>
        <p:nvSpPr>
          <p:cNvPr id="5" name="Plassholder for innhold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395192"/>
          </a:xfrm>
        </p:spPr>
        <p:txBody>
          <a:bodyPr/>
          <a:lstStyle/>
          <a:p>
            <a:r>
              <a:rPr lang="nb-NO" dirty="0" smtClean="0"/>
              <a:t>3 </a:t>
            </a:r>
            <a:r>
              <a:rPr lang="nb-NO" dirty="0" err="1" smtClean="0"/>
              <a:t>females</a:t>
            </a:r>
            <a:r>
              <a:rPr lang="nb-NO" dirty="0" smtClean="0"/>
              <a:t> (</a:t>
            </a:r>
            <a:r>
              <a:rPr lang="nb-NO" dirty="0" err="1" smtClean="0"/>
              <a:t>children</a:t>
            </a:r>
            <a:r>
              <a:rPr lang="nb-NO" dirty="0" smtClean="0"/>
              <a:t>)</a:t>
            </a:r>
          </a:p>
          <a:p>
            <a:r>
              <a:rPr lang="nb-NO" dirty="0" smtClean="0"/>
              <a:t>The </a:t>
            </a:r>
            <a:r>
              <a:rPr lang="nb-NO" dirty="0" err="1" smtClean="0"/>
              <a:t>females</a:t>
            </a:r>
            <a:r>
              <a:rPr lang="nb-NO" dirty="0" smtClean="0"/>
              <a:t> </a:t>
            </a:r>
            <a:r>
              <a:rPr lang="nb-NO" dirty="0" err="1" smtClean="0"/>
              <a:t>belong</a:t>
            </a:r>
            <a:r>
              <a:rPr lang="nb-NO" dirty="0" smtClean="0"/>
              <a:t> to </a:t>
            </a:r>
            <a:r>
              <a:rPr lang="nb-NO" dirty="0" err="1" smtClean="0"/>
              <a:t>the</a:t>
            </a:r>
            <a:r>
              <a:rPr lang="nb-NO" dirty="0" smtClean="0"/>
              <a:t> same </a:t>
            </a:r>
            <a:r>
              <a:rPr lang="nb-NO" dirty="0" err="1" smtClean="0"/>
              <a:t>generation</a:t>
            </a:r>
            <a:endParaRPr lang="nb-NO" dirty="0" smtClean="0"/>
          </a:p>
          <a:p>
            <a:r>
              <a:rPr lang="nb-NO" dirty="0" smtClean="0"/>
              <a:t>No </a:t>
            </a:r>
            <a:r>
              <a:rPr lang="nb-NO" dirty="0" err="1" smtClean="0"/>
              <a:t>inbreeding</a:t>
            </a:r>
            <a:r>
              <a:rPr lang="nb-NO" dirty="0" smtClean="0"/>
              <a:t>, </a:t>
            </a:r>
            <a:r>
              <a:rPr lang="nb-NO" dirty="0" err="1" smtClean="0"/>
              <a:t>parents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not </a:t>
            </a:r>
            <a:r>
              <a:rPr lang="nb-NO" dirty="0" err="1" smtClean="0"/>
              <a:t>related</a:t>
            </a:r>
            <a:r>
              <a:rPr lang="nb-NO" dirty="0" smtClean="0"/>
              <a:t>!</a:t>
            </a:r>
          </a:p>
          <a:p>
            <a:r>
              <a:rPr lang="nb-NO" dirty="0" err="1" smtClean="0"/>
              <a:t>Number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possible</a:t>
            </a:r>
            <a:r>
              <a:rPr lang="nb-NO" dirty="0" smtClean="0"/>
              <a:t> </a:t>
            </a:r>
            <a:r>
              <a:rPr lang="nb-NO" dirty="0" err="1" smtClean="0"/>
              <a:t>pedigrees</a:t>
            </a:r>
            <a:r>
              <a:rPr lang="nb-NO" dirty="0" smtClean="0"/>
              <a:t>? </a:t>
            </a:r>
          </a:p>
          <a:p>
            <a:pPr lvl="1"/>
            <a:r>
              <a:rPr lang="nb-NO" dirty="0" err="1" smtClean="0"/>
              <a:t>Empty</a:t>
            </a:r>
            <a:r>
              <a:rPr lang="nb-NO" dirty="0" smtClean="0"/>
              <a:t> </a:t>
            </a:r>
            <a:r>
              <a:rPr lang="nb-NO" dirty="0" err="1" smtClean="0"/>
              <a:t>pedigree</a:t>
            </a:r>
            <a:r>
              <a:rPr lang="nb-NO" dirty="0" smtClean="0"/>
              <a:t> -&gt; All full </a:t>
            </a:r>
            <a:r>
              <a:rPr lang="nb-NO" dirty="0" err="1" smtClean="0"/>
              <a:t>siblings</a:t>
            </a:r>
            <a:endParaRPr lang="nb-NO" dirty="0" smtClean="0"/>
          </a:p>
          <a:p>
            <a:pPr lvl="1"/>
            <a:r>
              <a:rPr lang="nb-NO" dirty="0" smtClean="0"/>
              <a:t>Model </a:t>
            </a:r>
            <a:r>
              <a:rPr lang="nb-NO" dirty="0" err="1" smtClean="0"/>
              <a:t>mutations</a:t>
            </a:r>
            <a:r>
              <a:rPr lang="nb-NO" dirty="0" smtClean="0"/>
              <a:t>? (And </a:t>
            </a:r>
            <a:r>
              <a:rPr lang="nb-NO" dirty="0" err="1" smtClean="0"/>
              <a:t>disregard</a:t>
            </a:r>
            <a:r>
              <a:rPr lang="nb-NO" dirty="0" smtClean="0"/>
              <a:t> </a:t>
            </a:r>
            <a:r>
              <a:rPr lang="nb-NO" dirty="0" err="1" smtClean="0"/>
              <a:t>X-chromsomal</a:t>
            </a:r>
            <a:r>
              <a:rPr lang="nb-NO" dirty="0" smtClean="0"/>
              <a:t> </a:t>
            </a:r>
            <a:r>
              <a:rPr lang="nb-NO" dirty="0" err="1" smtClean="0"/>
              <a:t>sharing</a:t>
            </a:r>
            <a:r>
              <a:rPr lang="nb-NO" dirty="0" smtClean="0"/>
              <a:t>)</a:t>
            </a:r>
          </a:p>
          <a:p>
            <a:pPr lvl="2"/>
            <a:r>
              <a:rPr lang="nb-NO" dirty="0"/>
              <a:t>If </a:t>
            </a:r>
            <a:r>
              <a:rPr lang="nb-NO" dirty="0" err="1"/>
              <a:t>no</a:t>
            </a:r>
            <a:r>
              <a:rPr lang="nb-NO" dirty="0"/>
              <a:t>, </a:t>
            </a:r>
            <a:r>
              <a:rPr lang="nb-NO" dirty="0" err="1"/>
              <a:t>then</a:t>
            </a:r>
            <a:r>
              <a:rPr lang="nb-NO" dirty="0"/>
              <a:t> 15 </a:t>
            </a:r>
            <a:r>
              <a:rPr lang="nb-NO" dirty="0" err="1"/>
              <a:t>pedigrees</a:t>
            </a:r>
            <a:r>
              <a:rPr lang="nb-NO" dirty="0"/>
              <a:t> </a:t>
            </a:r>
            <a:r>
              <a:rPr lang="nb-NO" dirty="0" smtClean="0"/>
              <a:t>(autosomal)</a:t>
            </a:r>
          </a:p>
          <a:p>
            <a:pPr lvl="2"/>
            <a:r>
              <a:rPr lang="nb-NO" dirty="0" smtClean="0"/>
              <a:t>If </a:t>
            </a:r>
            <a:r>
              <a:rPr lang="nb-NO" dirty="0" err="1" smtClean="0"/>
              <a:t>yes</a:t>
            </a:r>
            <a:r>
              <a:rPr lang="nb-NO" dirty="0" smtClean="0"/>
              <a:t>, </a:t>
            </a:r>
            <a:r>
              <a:rPr lang="nb-NO" dirty="0" err="1" smtClean="0"/>
              <a:t>then</a:t>
            </a:r>
            <a:r>
              <a:rPr lang="nb-NO" dirty="0" smtClean="0"/>
              <a:t> 25 </a:t>
            </a:r>
            <a:r>
              <a:rPr lang="nb-NO" dirty="0" err="1" smtClean="0"/>
              <a:t>pedigrees</a:t>
            </a:r>
            <a:r>
              <a:rPr lang="nb-NO" dirty="0"/>
              <a:t> </a:t>
            </a:r>
            <a:r>
              <a:rPr lang="nb-NO" dirty="0" smtClean="0"/>
              <a:t>(</a:t>
            </a:r>
            <a:r>
              <a:rPr lang="nb-NO" dirty="0" err="1" smtClean="0"/>
              <a:t>considering</a:t>
            </a:r>
            <a:r>
              <a:rPr lang="nb-NO" dirty="0" smtClean="0"/>
              <a:t> paternal half and maternal half)</a:t>
            </a:r>
          </a:p>
          <a:p>
            <a:pPr lvl="1"/>
            <a:r>
              <a:rPr lang="nb-NO" dirty="0" err="1" smtClean="0"/>
              <a:t>Ranged</a:t>
            </a:r>
            <a:r>
              <a:rPr lang="nb-NO" dirty="0" smtClean="0"/>
              <a:t> from 1-82 (most 25)</a:t>
            </a:r>
            <a:endParaRPr lang="nb-NO" dirty="0"/>
          </a:p>
          <a:p>
            <a:pPr lvl="2"/>
            <a:endParaRPr lang="nb-NO" dirty="0" smtClean="0"/>
          </a:p>
          <a:p>
            <a:pPr marL="457200" lvl="1" indent="0">
              <a:buNone/>
            </a:pPr>
            <a:r>
              <a:rPr lang="nb-NO" dirty="0"/>
              <a:t>	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="" xmlns:p14="http://schemas.microsoft.com/office/powerpoint/2010/main" val="88777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Paper </a:t>
            </a:r>
            <a:r>
              <a:rPr lang="nb-NO" dirty="0" err="1" smtClean="0"/>
              <a:t>challenge</a:t>
            </a:r>
            <a:r>
              <a:rPr lang="nb-NO" dirty="0" smtClean="0"/>
              <a:t> – </a:t>
            </a:r>
            <a:r>
              <a:rPr lang="nb-NO" dirty="0" err="1" smtClean="0"/>
              <a:t>Potential</a:t>
            </a:r>
            <a:r>
              <a:rPr lang="nb-NO" dirty="0" smtClean="0"/>
              <a:t> </a:t>
            </a:r>
            <a:r>
              <a:rPr lang="nb-NO" dirty="0" err="1" smtClean="0"/>
              <a:t>pedigrees</a:t>
            </a:r>
            <a:endParaRPr lang="nb-NO" dirty="0"/>
          </a:p>
        </p:txBody>
      </p:sp>
      <p:pic>
        <p:nvPicPr>
          <p:cNvPr id="1026" name="Picture 2" descr="D:\Dropbox\ESWG\ESWG2017\Files\Pedigree plots\25_peds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87921"/>
            <a:ext cx="6649591" cy="53534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7353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Paper </a:t>
            </a:r>
            <a:r>
              <a:rPr lang="nb-NO" dirty="0" err="1" smtClean="0"/>
              <a:t>challenge</a:t>
            </a:r>
            <a:r>
              <a:rPr lang="nb-NO" dirty="0" smtClean="0"/>
              <a:t> - </a:t>
            </a:r>
            <a:r>
              <a:rPr lang="nb-NO" dirty="0" err="1" smtClean="0"/>
              <a:t>Hypotheses</a:t>
            </a:r>
            <a:endParaRPr lang="nb-NO" dirty="0"/>
          </a:p>
        </p:txBody>
      </p:sp>
      <p:pic>
        <p:nvPicPr>
          <p:cNvPr id="6" name="Bild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261747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7005" y="1532240"/>
            <a:ext cx="2682240" cy="2976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 1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5879" y="1410002"/>
            <a:ext cx="2902585" cy="3221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3600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Paper </a:t>
            </a:r>
            <a:r>
              <a:rPr lang="nb-NO" dirty="0" err="1" smtClean="0"/>
              <a:t>challenge</a:t>
            </a:r>
            <a:r>
              <a:rPr lang="nb-NO" dirty="0" smtClean="0"/>
              <a:t> - </a:t>
            </a:r>
            <a:r>
              <a:rPr lang="nb-NO" dirty="0" err="1" smtClean="0"/>
              <a:t>Hypotheses</a:t>
            </a:r>
            <a:endParaRPr lang="nb-NO" dirty="0"/>
          </a:p>
        </p:txBody>
      </p:sp>
      <p:pic>
        <p:nvPicPr>
          <p:cNvPr id="6" name="Bild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261747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7005" y="1532240"/>
            <a:ext cx="2682240" cy="2976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 1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5879" y="1410002"/>
            <a:ext cx="2902585" cy="3221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Sylinder 2"/>
          <p:cNvSpPr txBox="1"/>
          <p:nvPr/>
        </p:nvSpPr>
        <p:spPr>
          <a:xfrm>
            <a:off x="3419872" y="5013176"/>
            <a:ext cx="5525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>
                <a:solidFill>
                  <a:srgbClr val="FF0000"/>
                </a:solidFill>
              </a:rPr>
              <a:t>Cannot</a:t>
            </a:r>
            <a:r>
              <a:rPr lang="nb-NO" dirty="0" smtClean="0">
                <a:solidFill>
                  <a:srgbClr val="FF0000"/>
                </a:solidFill>
              </a:rPr>
              <a:t> be </a:t>
            </a:r>
            <a:r>
              <a:rPr lang="nb-NO" dirty="0" err="1" smtClean="0">
                <a:solidFill>
                  <a:srgbClr val="FF0000"/>
                </a:solidFill>
              </a:rPr>
              <a:t>distinguished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smtClean="0">
                <a:solidFill>
                  <a:srgbClr val="FF0000"/>
                </a:solidFill>
              </a:rPr>
              <a:t>(</a:t>
            </a:r>
            <a:r>
              <a:rPr lang="nb-NO" dirty="0" err="1" smtClean="0">
                <a:solidFill>
                  <a:srgbClr val="FF0000"/>
                </a:solidFill>
              </a:rPr>
              <a:t>unless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mutations</a:t>
            </a:r>
            <a:r>
              <a:rPr lang="nb-NO" dirty="0" smtClean="0">
                <a:solidFill>
                  <a:srgbClr val="FF0000"/>
                </a:solidFill>
              </a:rPr>
              <a:t>/</a:t>
            </a:r>
            <a:r>
              <a:rPr lang="nb-NO" dirty="0" err="1" smtClean="0">
                <a:solidFill>
                  <a:srgbClr val="FF0000"/>
                </a:solidFill>
              </a:rPr>
              <a:t>linkage</a:t>
            </a:r>
            <a:r>
              <a:rPr lang="nb-NO" dirty="0" smtClean="0">
                <a:solidFill>
                  <a:srgbClr val="FF0000"/>
                </a:solidFill>
              </a:rPr>
              <a:t>)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4" name="Bildeforklaring med linje 2 3"/>
          <p:cNvSpPr/>
          <p:nvPr/>
        </p:nvSpPr>
        <p:spPr>
          <a:xfrm>
            <a:off x="3157022" y="1410002"/>
            <a:ext cx="5798290" cy="3315142"/>
          </a:xfrm>
          <a:prstGeom prst="borderCallout2">
            <a:avLst>
              <a:gd name="adj1" fmla="val 99641"/>
              <a:gd name="adj2" fmla="val 52170"/>
              <a:gd name="adj3" fmla="val 100172"/>
              <a:gd name="adj4" fmla="val 51721"/>
              <a:gd name="adj5" fmla="val 109848"/>
              <a:gd name="adj6" fmla="val 525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121590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Paper </a:t>
            </a:r>
            <a:r>
              <a:rPr lang="nb-NO" dirty="0" err="1" smtClean="0"/>
              <a:t>challenge</a:t>
            </a:r>
            <a:r>
              <a:rPr lang="nb-NO" dirty="0" smtClean="0"/>
              <a:t> – Autosomal data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28800"/>
            <a:ext cx="5060028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1340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Paper </a:t>
            </a:r>
            <a:r>
              <a:rPr lang="nb-NO" dirty="0" err="1" smtClean="0"/>
              <a:t>challenge</a:t>
            </a:r>
            <a:r>
              <a:rPr lang="nb-NO" dirty="0" smtClean="0"/>
              <a:t> – Autosomal data</a:t>
            </a:r>
            <a:endParaRPr lang="nb-NO" dirty="0"/>
          </a:p>
        </p:txBody>
      </p:sp>
      <p:sp>
        <p:nvSpPr>
          <p:cNvPr id="5" name="Plassholder for innhold 2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4" cy="4395192"/>
          </a:xfrm>
        </p:spPr>
        <p:txBody>
          <a:bodyPr/>
          <a:lstStyle/>
          <a:p>
            <a:r>
              <a:rPr lang="nb-NO" dirty="0" err="1" smtClean="0"/>
              <a:t>Requested</a:t>
            </a:r>
            <a:r>
              <a:rPr lang="nb-NO" dirty="0" smtClean="0"/>
              <a:t> to </a:t>
            </a:r>
            <a:r>
              <a:rPr lang="nb-NO" dirty="0" err="1" smtClean="0"/>
              <a:t>compute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LR as </a:t>
            </a:r>
            <a:r>
              <a:rPr lang="nb-NO" u="sng" dirty="0" smtClean="0"/>
              <a:t>P(data|H1)/P(data|H2) </a:t>
            </a:r>
            <a:r>
              <a:rPr lang="nb-NO" dirty="0" smtClean="0"/>
              <a:t>and </a:t>
            </a:r>
            <a:r>
              <a:rPr lang="nb-NO" u="sng" dirty="0" smtClean="0"/>
              <a:t>P(data|H3)/P(data|H2)</a:t>
            </a:r>
          </a:p>
          <a:p>
            <a:r>
              <a:rPr lang="nb-NO" dirty="0" smtClean="0"/>
              <a:t>Suggested </a:t>
            </a:r>
            <a:r>
              <a:rPr lang="nb-NO" dirty="0" err="1" smtClean="0"/>
              <a:t>combined</a:t>
            </a:r>
            <a:r>
              <a:rPr lang="nb-NO" dirty="0" smtClean="0"/>
              <a:t> LR=68.5 (H1 </a:t>
            </a:r>
            <a:r>
              <a:rPr lang="nb-NO" dirty="0" err="1" smtClean="0"/>
              <a:t>vs</a:t>
            </a:r>
            <a:r>
              <a:rPr lang="nb-NO" dirty="0" smtClean="0"/>
              <a:t> H2).</a:t>
            </a:r>
          </a:p>
          <a:p>
            <a:r>
              <a:rPr lang="nb-NO" dirty="0" smtClean="0"/>
              <a:t>Range 68-100.</a:t>
            </a:r>
          </a:p>
          <a:p>
            <a:pPr lvl="1"/>
            <a:r>
              <a:rPr lang="nb-NO" dirty="0" err="1" smtClean="0"/>
              <a:t>Some</a:t>
            </a:r>
            <a:r>
              <a:rPr lang="nb-NO" dirty="0" smtClean="0"/>
              <a:t> </a:t>
            </a:r>
            <a:r>
              <a:rPr lang="nb-NO" dirty="0" err="1" smtClean="0"/>
              <a:t>considered</a:t>
            </a:r>
            <a:r>
              <a:rPr lang="nb-NO" dirty="0" smtClean="0"/>
              <a:t> </a:t>
            </a:r>
            <a:r>
              <a:rPr lang="nb-NO" dirty="0" err="1" smtClean="0"/>
              <a:t>linkage</a:t>
            </a:r>
            <a:r>
              <a:rPr lang="nb-NO" dirty="0" smtClean="0"/>
              <a:t> </a:t>
            </a:r>
            <a:r>
              <a:rPr lang="nb-NO" dirty="0" err="1" smtClean="0"/>
              <a:t>which</a:t>
            </a:r>
            <a:r>
              <a:rPr lang="nb-NO" dirty="0" smtClean="0"/>
              <a:t> </a:t>
            </a:r>
            <a:r>
              <a:rPr lang="nb-NO" dirty="0" err="1" smtClean="0"/>
              <a:t>resulted</a:t>
            </a:r>
            <a:r>
              <a:rPr lang="nb-NO" dirty="0" smtClean="0"/>
              <a:t> in LR </a:t>
            </a:r>
            <a:r>
              <a:rPr lang="nb-NO" dirty="0" err="1" smtClean="0"/>
              <a:t>closer</a:t>
            </a:r>
            <a:r>
              <a:rPr lang="nb-NO" dirty="0" smtClean="0"/>
              <a:t> to 100</a:t>
            </a:r>
          </a:p>
          <a:p>
            <a:r>
              <a:rPr lang="nb-NO" dirty="0" smtClean="0"/>
              <a:t>Suggested </a:t>
            </a:r>
            <a:r>
              <a:rPr lang="nb-NO" dirty="0" err="1" smtClean="0"/>
              <a:t>conclusion</a:t>
            </a:r>
            <a:r>
              <a:rPr lang="nb-NO" dirty="0" smtClean="0"/>
              <a:t>: </a:t>
            </a:r>
            <a:r>
              <a:rPr lang="nb-NO" dirty="0" err="1" smtClean="0"/>
              <a:t>Inconclusive</a:t>
            </a:r>
            <a:r>
              <a:rPr lang="nb-NO" dirty="0" smtClean="0"/>
              <a:t>, more markers </a:t>
            </a:r>
            <a:r>
              <a:rPr lang="nb-NO" dirty="0" err="1" smtClean="0"/>
              <a:t>needed</a:t>
            </a:r>
            <a:r>
              <a:rPr lang="nb-NO" dirty="0" smtClean="0"/>
              <a:t>.</a:t>
            </a:r>
          </a:p>
          <a:p>
            <a:pPr lvl="1"/>
            <a:r>
              <a:rPr lang="nb-NO" dirty="0" err="1" smtClean="0"/>
              <a:t>Some</a:t>
            </a:r>
            <a:r>
              <a:rPr lang="nb-NO" dirty="0" smtClean="0"/>
              <a:t> in </a:t>
            </a:r>
            <a:r>
              <a:rPr lang="nb-NO" dirty="0" err="1" smtClean="0"/>
              <a:t>favor</a:t>
            </a:r>
            <a:r>
              <a:rPr lang="nb-NO" dirty="0" smtClean="0"/>
              <a:t>, most </a:t>
            </a:r>
            <a:r>
              <a:rPr lang="nb-NO" dirty="0" err="1" smtClean="0"/>
              <a:t>inconclusive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="" xmlns:p14="http://schemas.microsoft.com/office/powerpoint/2010/main" val="264905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143000"/>
          </a:xfrm>
        </p:spPr>
        <p:txBody>
          <a:bodyPr/>
          <a:lstStyle/>
          <a:p>
            <a:r>
              <a:rPr lang="nb-NO" dirty="0" smtClean="0"/>
              <a:t>Paper </a:t>
            </a:r>
            <a:r>
              <a:rPr lang="nb-NO" dirty="0" err="1" smtClean="0"/>
              <a:t>challenge</a:t>
            </a:r>
            <a:r>
              <a:rPr lang="nb-NO" dirty="0" smtClean="0"/>
              <a:t> – Challenges</a:t>
            </a:r>
            <a:endParaRPr lang="nb-NO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700808"/>
                <a:ext cx="8496944" cy="4395192"/>
              </a:xfrm>
            </p:spPr>
            <p:txBody>
              <a:bodyPr/>
              <a:lstStyle/>
              <a:p>
                <a:r>
                  <a:rPr lang="nb-NO" dirty="0" smtClean="0"/>
                  <a:t>LR for multiple </a:t>
                </a:r>
                <a:r>
                  <a:rPr lang="nb-NO" dirty="0" err="1" smtClean="0"/>
                  <a:t>hypotheses</a:t>
                </a:r>
                <a:endParaRPr lang="nb-NO" dirty="0" smtClean="0"/>
              </a:p>
              <a:p>
                <a:pPr lvl="1"/>
                <a:r>
                  <a:rPr lang="nb-NO" dirty="0" err="1" smtClean="0"/>
                  <a:t>Scale</a:t>
                </a:r>
                <a:r>
                  <a:rPr lang="nb-NO" dirty="0" smtClean="0"/>
                  <a:t> versus H2</a:t>
                </a:r>
              </a:p>
              <a:p>
                <a:pPr lvl="1"/>
                <a:r>
                  <a:rPr lang="nb-NO" dirty="0" smtClean="0"/>
                  <a:t>Three </a:t>
                </a:r>
                <a:r>
                  <a:rPr lang="nb-NO" dirty="0" err="1" smtClean="0"/>
                  <a:t>likelihoods</a:t>
                </a:r>
                <a:r>
                  <a:rPr lang="nb-NO" dirty="0" smtClean="0"/>
                  <a:t>, </a:t>
                </a:r>
                <a:r>
                  <a:rPr lang="nb-NO" dirty="0" err="1" smtClean="0"/>
                  <a:t>two</a:t>
                </a:r>
                <a:r>
                  <a:rPr lang="nb-NO" dirty="0" smtClean="0"/>
                  <a:t> LRs</a:t>
                </a:r>
              </a:p>
              <a:p>
                <a:pPr lvl="1"/>
                <a:r>
                  <a:rPr lang="nb-NO" dirty="0" smtClean="0"/>
                  <a:t>Three </a:t>
                </a:r>
                <a:r>
                  <a:rPr lang="nb-NO" dirty="0" err="1" smtClean="0"/>
                  <a:t>posterior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probabilities</a:t>
                </a:r>
                <a:endParaRPr lang="nb-NO" dirty="0" smtClean="0"/>
              </a:p>
              <a:p>
                <a:pPr lvl="1"/>
                <a:r>
                  <a:rPr lang="nb-NO" dirty="0" smtClean="0"/>
                  <a:t>Different prior </a:t>
                </a:r>
                <a:r>
                  <a:rPr lang="nb-NO" dirty="0" err="1" smtClean="0"/>
                  <a:t>probabilities</a:t>
                </a:r>
                <a:endParaRPr lang="nb-NO" dirty="0" smtClean="0"/>
              </a:p>
              <a:p>
                <a:pPr marL="457200" lvl="1" indent="0">
                  <a:buNone/>
                </a:pPr>
                <a:endParaRPr lang="nb-NO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/>
                        </a:rPr>
                        <m:t>𝑃𝑜𝑠𝑡𝑒𝑟𝑖𝑜𝑟</m:t>
                      </m:r>
                      <m:r>
                        <a:rPr lang="nb-NO" b="0" i="1" smtClean="0">
                          <a:latin typeface="Cambria Math"/>
                        </a:rPr>
                        <m:t> </m:t>
                      </m:r>
                      <m:r>
                        <a:rPr lang="nb-NO" b="0" i="1" smtClean="0">
                          <a:latin typeface="Cambria Math"/>
                        </a:rPr>
                        <m:t>𝐻𝑥</m:t>
                      </m:r>
                      <m:r>
                        <a:rPr lang="nb-NO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𝑃𝑟𝑖𝑜𝑟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 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𝐻𝑥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∗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𝐿𝑅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 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𝐻𝑥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𝑆𝑢𝑚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 (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𝑃𝑟𝑖𝑜𝑟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 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𝐻𝑖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∗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𝐿𝑅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 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𝐻𝑥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nb-NO" dirty="0" smtClean="0"/>
              </a:p>
            </p:txBody>
          </p:sp>
        </mc:Choice>
        <mc:Fallback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700808"/>
                <a:ext cx="8496944" cy="4395192"/>
              </a:xfrm>
              <a:blipFill rotWithShape="1">
                <a:blip r:embed="rId2" cstate="print"/>
                <a:stretch>
                  <a:fillRect l="-1435" t="-138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87210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-engelsk">
  <a:themeElements>
    <a:clrScheme name="standard_eng 1">
      <a:dk1>
        <a:srgbClr val="000000"/>
      </a:dk1>
      <a:lt1>
        <a:srgbClr val="FFFFFF"/>
      </a:lt1>
      <a:dk2>
        <a:srgbClr val="000000"/>
      </a:dk2>
      <a:lt2>
        <a:srgbClr val="BDBDBD"/>
      </a:lt2>
      <a:accent1>
        <a:srgbClr val="39A1FF"/>
      </a:accent1>
      <a:accent2>
        <a:srgbClr val="CC00A0"/>
      </a:accent2>
      <a:accent3>
        <a:srgbClr val="FFFFFF"/>
      </a:accent3>
      <a:accent4>
        <a:srgbClr val="000000"/>
      </a:accent4>
      <a:accent5>
        <a:srgbClr val="AECDFF"/>
      </a:accent5>
      <a:accent6>
        <a:srgbClr val="B90091"/>
      </a:accent6>
      <a:hlink>
        <a:srgbClr val="00BEB5"/>
      </a:hlink>
      <a:folHlink>
        <a:srgbClr val="B2B2B2"/>
      </a:folHlink>
    </a:clrScheme>
    <a:fontScheme name="standard_eng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_eng 1">
        <a:dk1>
          <a:srgbClr val="000000"/>
        </a:dk1>
        <a:lt1>
          <a:srgbClr val="FFFFFF"/>
        </a:lt1>
        <a:dk2>
          <a:srgbClr val="000000"/>
        </a:dk2>
        <a:lt2>
          <a:srgbClr val="BDBDBD"/>
        </a:lt2>
        <a:accent1>
          <a:srgbClr val="39A1FF"/>
        </a:accent1>
        <a:accent2>
          <a:srgbClr val="CC00A0"/>
        </a:accent2>
        <a:accent3>
          <a:srgbClr val="FFFFFF"/>
        </a:accent3>
        <a:accent4>
          <a:srgbClr val="000000"/>
        </a:accent4>
        <a:accent5>
          <a:srgbClr val="AECDFF"/>
        </a:accent5>
        <a:accent6>
          <a:srgbClr val="B90091"/>
        </a:accent6>
        <a:hlink>
          <a:srgbClr val="00BEB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Standard-engelsk</Template>
  <TotalTime>630</TotalTime>
  <Words>597</Words>
  <Application>Microsoft Office PowerPoint</Application>
  <PresentationFormat>Bildspel på skärmen (4:3)</PresentationFormat>
  <Paragraphs>243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0" baseType="lpstr">
      <vt:lpstr>Standard-engelsk</vt:lpstr>
      <vt:lpstr>ESWG - Proficiency test 2017</vt:lpstr>
      <vt:lpstr>Summary</vt:lpstr>
      <vt:lpstr>Paper challenge - Preliminaries</vt:lpstr>
      <vt:lpstr>Paper challenge – Potential pedigrees</vt:lpstr>
      <vt:lpstr>Paper challenge - Hypotheses</vt:lpstr>
      <vt:lpstr>Paper challenge - Hypotheses</vt:lpstr>
      <vt:lpstr>Paper challenge – Autosomal data</vt:lpstr>
      <vt:lpstr>Paper challenge – Autosomal data</vt:lpstr>
      <vt:lpstr>Paper challenge – Challenges</vt:lpstr>
      <vt:lpstr>Paper challenge – Challenges</vt:lpstr>
      <vt:lpstr>Paper challenge – X data</vt:lpstr>
      <vt:lpstr>Paper challenge – X data</vt:lpstr>
      <vt:lpstr>Paper challenge – Combined results</vt:lpstr>
      <vt:lpstr>Wet exercise (Typing) </vt:lpstr>
      <vt:lpstr>Wet exercise (Statistical)</vt:lpstr>
      <vt:lpstr>Questionnaire – Marker systems</vt:lpstr>
      <vt:lpstr>Questionnaire – Sequencing</vt:lpstr>
      <vt:lpstr>Questionnaire – Statistical evaluations</vt:lpstr>
      <vt:lpstr>ESWG - Proficiency test 2017</vt:lpstr>
    </vt:vector>
  </TitlesOfParts>
  <Company>Oslo universitetssykehus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ESWG - Proficiency test 2017</dc:title>
  <dc:creator>Daniel Kling</dc:creator>
  <cp:lastModifiedBy>DAKL</cp:lastModifiedBy>
  <cp:revision>104</cp:revision>
  <dcterms:created xsi:type="dcterms:W3CDTF">2017-08-11T10:28:45Z</dcterms:created>
  <dcterms:modified xsi:type="dcterms:W3CDTF">2017-08-30T00:50:49Z</dcterms:modified>
</cp:coreProperties>
</file>